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468" r:id="rId1"/>
  </p:sldMasterIdLst>
  <p:sldIdLst>
    <p:sldId id="256" r:id="rId2"/>
    <p:sldId id="257" r:id="rId3"/>
    <p:sldId id="260" r:id="rId4"/>
    <p:sldId id="258" r:id="rId5"/>
    <p:sldId id="259"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4" autoAdjust="0"/>
    <p:restoredTop sz="94606" autoAdjust="0"/>
  </p:normalViewPr>
  <p:slideViewPr>
    <p:cSldViewPr snapToGrid="0" snapToObjects="1">
      <p:cViewPr varScale="1">
        <p:scale>
          <a:sx n="115" d="100"/>
          <a:sy n="115" d="100"/>
        </p:scale>
        <p:origin x="-145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8E80666-FB37-4B36-9149-507F3B0178E3}" type="datetimeFigureOut">
              <a:rPr lang="en-US" smtClean="0"/>
              <a:pPr/>
              <a:t>9/18/11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a:bodyPr>
          <a:lstStyle/>
          <a:p>
            <a:fld id="{D739C4FB-7D33-419B-8833-D1372BFD11C8}" type="slidenum">
              <a:rPr lang="en-US" smtClean="0"/>
              <a:t>‹#›</a:t>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F4A46C-3357-7C4E-85B3-5C2F34D3A62B}" type="datetimeFigureOut">
              <a:rPr lang="en-US" smtClean="0"/>
              <a:t>9/9/11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3DEE5-947F-4847-86AB-4373A07CAF65}" type="slidenum">
              <a:rPr lang="en-US" smtClean="0"/>
              <a:t>‹#›</a:t>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F4A46C-3357-7C4E-85B3-5C2F34D3A62B}" type="datetimeFigureOut">
              <a:rPr lang="en-US" smtClean="0"/>
              <a:t>9/9/11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3DEE5-947F-4847-86AB-4373A07CAF65}" type="slidenum">
              <a:rPr lang="en-US" smtClean="0"/>
              <a:t>‹#›</a:t>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5F4A46C-3357-7C4E-85B3-5C2F34D3A62B}" type="datetimeFigureOut">
              <a:rPr lang="en-US" smtClean="0"/>
              <a:t>9/9/11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3DEE5-947F-4847-86AB-4373A07CAF65}" type="slidenum">
              <a:rPr lang="en-US" smtClean="0"/>
              <a:t>‹#›</a:t>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8E80666-FB37-4B36-9149-507F3B0178E3}" type="datetimeFigureOut">
              <a:rPr lang="en-US" smtClean="0"/>
              <a:pPr/>
              <a:t>9/18/11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5F4A46C-3357-7C4E-85B3-5C2F34D3A62B}" type="datetimeFigureOut">
              <a:rPr lang="en-US" smtClean="0"/>
              <a:t>9/9/11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3DEE5-947F-4847-86AB-4373A07CAF65}" type="slidenum">
              <a:rPr lang="en-US" smtClean="0"/>
              <a:t>‹#›</a:t>
            </a:fld>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25F4A46C-3357-7C4E-85B3-5C2F34D3A62B}" type="datetimeFigureOut">
              <a:rPr lang="en-US" smtClean="0"/>
              <a:t>9/9/11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53DEE5-947F-4847-86AB-4373A07CAF65}" type="slidenum">
              <a:rPr lang="en-US" smtClean="0"/>
              <a:t>‹#›</a:t>
            </a:fld>
            <a:endParaRPr lang="en-US"/>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25F4A46C-3357-7C4E-85B3-5C2F34D3A62B}" type="datetimeFigureOut">
              <a:rPr lang="en-US" smtClean="0"/>
              <a:t>9/9/11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53DEE5-947F-4847-86AB-4373A07CAF65}" type="slidenum">
              <a:rPr lang="en-US" smtClean="0"/>
              <a:t>‹#›</a:t>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25F4A46C-3357-7C4E-85B3-5C2F34D3A62B}" type="datetimeFigureOut">
              <a:rPr lang="en-US" smtClean="0"/>
              <a:t>9/9/11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53DEE5-947F-4847-86AB-4373A07CAF65}" type="slidenum">
              <a:rPr lang="en-US" smtClean="0"/>
              <a:t>‹#›</a:t>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5F4A46C-3357-7C4E-85B3-5C2F34D3A62B}" type="datetimeFigureOut">
              <a:rPr lang="en-US" smtClean="0"/>
              <a:t>9/9/11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5F4A46C-3357-7C4E-85B3-5C2F34D3A62B}" type="datetimeFigureOut">
              <a:rPr lang="en-US" smtClean="0"/>
              <a:t>9/9/11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3DEE5-947F-4847-86AB-4373A07CAF65}" type="slidenum">
              <a:rPr lang="en-US" smtClean="0"/>
              <a:t>‹#›</a:t>
            </a:fld>
            <a:endParaRPr lang="en-US"/>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w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25F4A46C-3357-7C4E-85B3-5C2F34D3A62B}" type="datetimeFigureOut">
              <a:rPr lang="en-US" smtClean="0"/>
              <a:t>9/9/11</a:t>
            </a:fld>
            <a:endParaRPr lang="en-US"/>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8953DEE5-947F-4847-86AB-4373A07CAF6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4469" r:id="rId1"/>
    <p:sldLayoutId id="2147484470" r:id="rId2"/>
    <p:sldLayoutId id="2147484471" r:id="rId3"/>
    <p:sldLayoutId id="2147484472" r:id="rId4"/>
    <p:sldLayoutId id="2147484473" r:id="rId5"/>
    <p:sldLayoutId id="2147484474" r:id="rId6"/>
    <p:sldLayoutId id="2147484475" r:id="rId7"/>
    <p:sldLayoutId id="2147484476" r:id="rId8"/>
    <p:sldLayoutId id="2147484477" r:id="rId9"/>
    <p:sldLayoutId id="2147484478" r:id="rId10"/>
    <p:sldLayoutId id="2147484479" r:id="rId11"/>
  </p:sldLayoutIdLst>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youthandreligion.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National Study of Youth and Religion</a:t>
            </a:r>
            <a:endParaRPr lang="en-US" dirty="0"/>
          </a:p>
        </p:txBody>
      </p:sp>
      <p:sp>
        <p:nvSpPr>
          <p:cNvPr id="3" name="Subtitle 2"/>
          <p:cNvSpPr>
            <a:spLocks noGrp="1"/>
          </p:cNvSpPr>
          <p:nvPr>
            <p:ph type="subTitle" idx="1"/>
          </p:nvPr>
        </p:nvSpPr>
        <p:spPr/>
        <p:txBody>
          <a:bodyPr>
            <a:normAutofit/>
          </a:bodyPr>
          <a:lstStyle/>
          <a:p>
            <a:r>
              <a:rPr lang="en-US" dirty="0" smtClean="0"/>
              <a:t>The Religious and Spiritual Lives of American Teenagers</a:t>
            </a:r>
          </a:p>
        </p:txBody>
      </p:sp>
    </p:spTree>
    <p:extLst>
      <p:ext uri="{BB962C8B-B14F-4D97-AF65-F5344CB8AC3E}">
        <p14:creationId xmlns:p14="http://schemas.microsoft.com/office/powerpoint/2010/main" val="611920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hlinkClick r:id="rId2"/>
              </a:rPr>
              <a:t>http://www.youthandreligion.org</a:t>
            </a:r>
            <a:endParaRPr lang="en-US" dirty="0"/>
          </a:p>
        </p:txBody>
      </p:sp>
      <p:sp>
        <p:nvSpPr>
          <p:cNvPr id="3" name="Content Placeholder 2"/>
          <p:cNvSpPr>
            <a:spLocks noGrp="1"/>
          </p:cNvSpPr>
          <p:nvPr>
            <p:ph idx="1"/>
          </p:nvPr>
        </p:nvSpPr>
        <p:spPr/>
        <p:txBody>
          <a:bodyPr>
            <a:normAutofit/>
          </a:bodyPr>
          <a:lstStyle/>
          <a:p>
            <a:r>
              <a:rPr lang="en-US" dirty="0" smtClean="0"/>
              <a:t>Soul Searching (Christian Smith &amp; Melinda Lundquist Denton, 2005) </a:t>
            </a:r>
          </a:p>
          <a:p>
            <a:r>
              <a:rPr lang="en-US" dirty="0" smtClean="0"/>
              <a:t>Souls in Transition (Christian Smith &amp; Patricia Snell, 2009)</a:t>
            </a:r>
          </a:p>
          <a:p>
            <a:r>
              <a:rPr lang="en-US" dirty="0" smtClean="0"/>
              <a:t>Lost in Transition (Christian Smith, et al, 2011)</a:t>
            </a:r>
          </a:p>
          <a:p>
            <a:r>
              <a:rPr lang="en-US" dirty="0" smtClean="0"/>
              <a:t>After the Baby Boomers: How Twenty- and Thirty-</a:t>
            </a:r>
            <a:r>
              <a:rPr lang="en-US" dirty="0" err="1" smtClean="0"/>
              <a:t>Somethings</a:t>
            </a:r>
            <a:r>
              <a:rPr lang="en-US" dirty="0" smtClean="0"/>
              <a:t> Are Shaping the Future of American Religion (</a:t>
            </a:r>
            <a:r>
              <a:rPr lang="en-US" dirty="0" err="1" smtClean="0"/>
              <a:t>Robery</a:t>
            </a:r>
            <a:r>
              <a:rPr lang="en-US" dirty="0" smtClean="0"/>
              <a:t> </a:t>
            </a:r>
            <a:r>
              <a:rPr lang="en-US" dirty="0" err="1" smtClean="0"/>
              <a:t>Wuthnow</a:t>
            </a:r>
            <a:r>
              <a:rPr lang="en-US" dirty="0" smtClean="0"/>
              <a:t>, 2010)</a:t>
            </a:r>
            <a:endParaRPr lang="en-US" dirty="0"/>
          </a:p>
        </p:txBody>
      </p:sp>
    </p:spTree>
    <p:extLst>
      <p:ext uri="{BB962C8B-B14F-4D97-AF65-F5344CB8AC3E}">
        <p14:creationId xmlns:p14="http://schemas.microsoft.com/office/powerpoint/2010/main" val="38840696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ssolv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ssolv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NSYR Exposes “MTD”</a:t>
            </a:r>
            <a:br>
              <a:rPr lang="en-US" dirty="0" smtClean="0"/>
            </a:br>
            <a:endParaRPr lang="en-US" dirty="0"/>
          </a:p>
        </p:txBody>
      </p:sp>
      <p:sp>
        <p:nvSpPr>
          <p:cNvPr id="3" name="Content Placeholder 2"/>
          <p:cNvSpPr>
            <a:spLocks noGrp="1"/>
          </p:cNvSpPr>
          <p:nvPr>
            <p:ph idx="1"/>
          </p:nvPr>
        </p:nvSpPr>
        <p:spPr/>
        <p:txBody>
          <a:bodyPr/>
          <a:lstStyle/>
          <a:p>
            <a:r>
              <a:rPr lang="en-US" dirty="0" smtClean="0"/>
              <a:t>Alternative faith exposed in American Christianity: Moralistic Therapeutic Deism</a:t>
            </a:r>
          </a:p>
          <a:p>
            <a:r>
              <a:rPr lang="en-US" dirty="0" smtClean="0"/>
              <a:t>Soul Searching, conclusion to chapter 4 (p. 175):  “God, Religion, Whatever”</a:t>
            </a:r>
          </a:p>
          <a:p>
            <a:r>
              <a:rPr lang="en-US" dirty="0" smtClean="0"/>
              <a:t>Let’s read and exegete this text.</a:t>
            </a:r>
            <a:endParaRPr lang="en-US" dirty="0"/>
          </a:p>
        </p:txBody>
      </p:sp>
    </p:spTree>
    <p:extLst>
      <p:ext uri="{BB962C8B-B14F-4D97-AF65-F5344CB8AC3E}">
        <p14:creationId xmlns:p14="http://schemas.microsoft.com/office/powerpoint/2010/main" val="11978313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ssolv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Moralistic Therapeutic Deism</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Adults in the United States over the past many decades have recurrently emphasized what separates teenagers from grown-ups, highlighting things that make each of them different and seemingly unable to relate to each other.  But our conversations with ordinary teenagers around the country made clear to us, to the contrary, that in most cases teenage religion and spirituality in the United States are much better understood as largely reflecting the work of adult religion, especially parental religion, and are in strong continuity with it.  Few teenagers today are rejecting or reacting against the adult religion into which they are being socialized.  Rather, most are living out their religious lives in very conventional and accommodating ways. The religion and spirituality of most teenagers actually strike us as very powerfully reflecting the contours, priorities, expectations, and structures of the larger adult work into which adolescents are being socialized.  In many ways, religion is simply happily absorbed by youth, largely, one might say, by osmosis, as one 16-year-old white Catholic boy from Pennsylvania stated so well:  Yeah, religion affects my life a lot, but you just really don’t think about it as much.  It just comes natural I guess after a while.</a:t>
            </a:r>
            <a:endParaRPr lang="en-US" dirty="0"/>
          </a:p>
        </p:txBody>
      </p:sp>
    </p:spTree>
    <p:extLst>
      <p:ext uri="{BB962C8B-B14F-4D97-AF65-F5344CB8AC3E}">
        <p14:creationId xmlns:p14="http://schemas.microsoft.com/office/powerpoint/2010/main" val="5246328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Moralistic Therapeutic Deism (cont.)</a:t>
            </a:r>
            <a:endParaRPr lang="en-US" dirty="0"/>
          </a:p>
        </p:txBody>
      </p:sp>
      <p:sp>
        <p:nvSpPr>
          <p:cNvPr id="3" name="Content Placeholder 2"/>
          <p:cNvSpPr>
            <a:spLocks noGrp="1"/>
          </p:cNvSpPr>
          <p:nvPr>
            <p:ph idx="1"/>
          </p:nvPr>
        </p:nvSpPr>
        <p:spPr/>
        <p:txBody>
          <a:bodyPr>
            <a:normAutofit fontScale="32500" lnSpcReduction="20000"/>
          </a:bodyPr>
          <a:lstStyle/>
          <a:p>
            <a:r>
              <a:rPr lang="en-US" sz="4300" dirty="0" smtClean="0"/>
              <a:t>However, it appears that only a minority of U.S. teenagers are naturally absorbing by osmosis the traditional substantive content and character of the religious traditions to which they claim to belong.  For, it appears to us, another popular religious faith, Moralistic Therapeutic Deism, is colonizing many historical religious traditions and, almost without anyone noticing, converting believers in the old faiths to its alternative religious vision of divinely underwritten personal happiness and interpersonal niceness.  Exactly how this process is affecting American Judaism and Mormonism we refrain here from further commenting on, as these faiths and cultures are not our primary fields of expertise.  Other, more accomplished scholars in those areas will have to examine and evaluate these possibilities in greater depth.  But we can say here that we have come with some confidence to believe that a significant part of Christianity in the United States is actually only tenuously Christian in any sense that is seriously connected to the actual historical Christian tradition, but has rather substantially morphed into </a:t>
            </a:r>
            <a:r>
              <a:rPr lang="en-US" sz="4300" dirty="0" err="1" smtClean="0"/>
              <a:t>Christianitys</a:t>
            </a:r>
            <a:r>
              <a:rPr lang="en-US" sz="4300" dirty="0" smtClean="0"/>
              <a:t> misbegotten step-cousin, Christian Moralistic Therapeutic Deism.  This has happened in the minds and hearts of many individual believers and, it also appears, within the structures of at least some Christian organizations and institutions.  The language, and therefore experience, of Trinity, holiness, sin, grace, justification, sanctification, church, Eucharist, and heaven and hell appear, among most Christian teenagers in the United States at the very least, to be supplanted by the language of happiness, niceness, and an earned heavenly reward.  It is not so much that the U.S. Christianity is being secularized.  Rather more subtly, Christianity is either degenerating into a pathetic version of itself, or more significantly, Christianity is actively being colonized and displaced by a quite different religious faith.</a:t>
            </a:r>
          </a:p>
          <a:p>
            <a:endParaRPr lang="en-US" dirty="0"/>
          </a:p>
        </p:txBody>
      </p:sp>
    </p:spTree>
    <p:extLst>
      <p:ext uri="{BB962C8B-B14F-4D97-AF65-F5344CB8AC3E}">
        <p14:creationId xmlns:p14="http://schemas.microsoft.com/office/powerpoint/2010/main" val="3958937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“Creed” of Moralistic Therapeutic Deism</a:t>
            </a:r>
            <a:br>
              <a:rPr lang="en-US" dirty="0" smtClean="0"/>
            </a:br>
            <a:endParaRPr lang="en-US" dirty="0"/>
          </a:p>
        </p:txBody>
      </p:sp>
      <p:sp>
        <p:nvSpPr>
          <p:cNvPr id="3" name="Content Placeholder 2"/>
          <p:cNvSpPr>
            <a:spLocks noGrp="1"/>
          </p:cNvSpPr>
          <p:nvPr>
            <p:ph idx="1"/>
          </p:nvPr>
        </p:nvSpPr>
        <p:spPr/>
        <p:txBody>
          <a:bodyPr/>
          <a:lstStyle/>
          <a:p>
            <a:r>
              <a:rPr lang="en-US" dirty="0" smtClean="0"/>
              <a:t>A god exists who created and orders the world and watches over life on earth.</a:t>
            </a:r>
          </a:p>
          <a:p>
            <a:r>
              <a:rPr lang="en-US" dirty="0" smtClean="0"/>
              <a:t>God wants people to be good, nice and fair to each other, as taught in the Bible and by most world religions.</a:t>
            </a:r>
          </a:p>
          <a:p>
            <a:r>
              <a:rPr lang="en-US" dirty="0" smtClean="0"/>
              <a:t>The central goal of life is to be happy and feel good about yourself.</a:t>
            </a:r>
          </a:p>
          <a:p>
            <a:r>
              <a:rPr lang="en-US" dirty="0" smtClean="0"/>
              <a:t>God is not involved in my life except when I need God to solve a problem.</a:t>
            </a:r>
          </a:p>
          <a:p>
            <a:r>
              <a:rPr lang="en-US" dirty="0" smtClean="0"/>
              <a:t>Good people go to heaven when they die.</a:t>
            </a:r>
            <a:endParaRPr lang="en-US" dirty="0"/>
          </a:p>
        </p:txBody>
      </p:sp>
    </p:spTree>
    <p:extLst>
      <p:ext uri="{BB962C8B-B14F-4D97-AF65-F5344CB8AC3E}">
        <p14:creationId xmlns:p14="http://schemas.microsoft.com/office/powerpoint/2010/main" val="15783134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ssolv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ssolv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ssolv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Consequential Faith: Exemplary Youth Ministry Study (2003)	</a:t>
            </a:r>
            <a:endParaRPr lang="en-US" dirty="0"/>
          </a:p>
        </p:txBody>
      </p:sp>
      <p:sp>
        <p:nvSpPr>
          <p:cNvPr id="3" name="Content Placeholder 2"/>
          <p:cNvSpPr>
            <a:spLocks noGrp="1"/>
          </p:cNvSpPr>
          <p:nvPr>
            <p:ph idx="1"/>
          </p:nvPr>
        </p:nvSpPr>
        <p:spPr/>
        <p:txBody>
          <a:bodyPr/>
          <a:lstStyle/>
          <a:p>
            <a:r>
              <a:rPr lang="en-US" dirty="0" smtClean="0"/>
              <a:t>Portray God as living, present and active</a:t>
            </a:r>
          </a:p>
          <a:p>
            <a:r>
              <a:rPr lang="en-US" dirty="0" smtClean="0"/>
              <a:t>Place a high value on Scripture</a:t>
            </a:r>
          </a:p>
          <a:p>
            <a:r>
              <a:rPr lang="en-US" dirty="0" smtClean="0"/>
              <a:t>Explain their church’s mission, practices and relationships as inspired  by “the life and mission of Jesus Christ”</a:t>
            </a:r>
          </a:p>
          <a:p>
            <a:r>
              <a:rPr lang="en-US" dirty="0" smtClean="0"/>
              <a:t>Emphasize spiritual growth, discipleship and vocation</a:t>
            </a:r>
          </a:p>
          <a:p>
            <a:r>
              <a:rPr lang="en-US" dirty="0" smtClean="0"/>
              <a:t>Promote outreach and mission</a:t>
            </a:r>
          </a:p>
          <a:p>
            <a:r>
              <a:rPr lang="en-US" dirty="0" smtClean="0"/>
              <a:t>Help teens develop “a positive, hopeful spirit,” “live out a life of service” and “live a Christian moral life”</a:t>
            </a:r>
            <a:endParaRPr lang="en-US" dirty="0"/>
          </a:p>
        </p:txBody>
      </p:sp>
    </p:spTree>
    <p:extLst>
      <p:ext uri="{BB962C8B-B14F-4D97-AF65-F5344CB8AC3E}">
        <p14:creationId xmlns:p14="http://schemas.microsoft.com/office/powerpoint/2010/main" val="30314379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ssolv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ssolv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ssolv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dissolv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Young People &amp; Consequential Faith</a:t>
            </a:r>
            <a:endParaRPr lang="en-US" dirty="0"/>
          </a:p>
        </p:txBody>
      </p:sp>
      <p:sp>
        <p:nvSpPr>
          <p:cNvPr id="3" name="Content Placeholder 2"/>
          <p:cNvSpPr>
            <a:spLocks noGrp="1"/>
          </p:cNvSpPr>
          <p:nvPr>
            <p:ph idx="1"/>
          </p:nvPr>
        </p:nvSpPr>
        <p:spPr/>
        <p:txBody>
          <a:bodyPr/>
          <a:lstStyle/>
          <a:p>
            <a:r>
              <a:rPr lang="en-US" dirty="0" smtClean="0"/>
              <a:t>It is possible—in fact it exits! People colonize churches, not MTD</a:t>
            </a:r>
          </a:p>
          <a:p>
            <a:r>
              <a:rPr lang="en-US" dirty="0" smtClean="0"/>
              <a:t>Faith formation is not accidental</a:t>
            </a:r>
          </a:p>
          <a:p>
            <a:r>
              <a:rPr lang="en-US" dirty="0" smtClean="0"/>
              <a:t>That which forms consequential faith in young people is available in every faith community</a:t>
            </a:r>
          </a:p>
          <a:p>
            <a:r>
              <a:rPr lang="en-US" dirty="0" smtClean="0"/>
              <a:t>Consequential faith is risky business</a:t>
            </a:r>
          </a:p>
          <a:p>
            <a:r>
              <a:rPr lang="en-US" dirty="0" smtClean="0"/>
              <a:t>We are called to participate in the </a:t>
            </a:r>
            <a:r>
              <a:rPr lang="en-US" dirty="0" err="1" smtClean="0"/>
              <a:t>missio</a:t>
            </a:r>
            <a:r>
              <a:rPr lang="en-US" dirty="0" smtClean="0"/>
              <a:t> Dei</a:t>
            </a:r>
            <a:endParaRPr lang="en-US" dirty="0"/>
          </a:p>
        </p:txBody>
      </p:sp>
    </p:spTree>
    <p:extLst>
      <p:ext uri="{BB962C8B-B14F-4D97-AF65-F5344CB8AC3E}">
        <p14:creationId xmlns:p14="http://schemas.microsoft.com/office/powerpoint/2010/main" val="418765028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ssolv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ssolv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ssolv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 Pop.thmx</Template>
  <TotalTime>13632</TotalTime>
  <Words>430</Words>
  <Application>Microsoft Macintosh PowerPoint</Application>
  <PresentationFormat>On-screen Show (4:3)</PresentationFormat>
  <Paragraphs>34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Urban Pop</vt:lpstr>
      <vt:lpstr>National Study of Youth and Religion</vt:lpstr>
      <vt:lpstr>http://www.youthandreligion.org</vt:lpstr>
      <vt:lpstr>NSYR Exposes “MTD” </vt:lpstr>
      <vt:lpstr>Moralistic Therapeutic Deism</vt:lpstr>
      <vt:lpstr>Moralistic Therapeutic Deism (cont.)</vt:lpstr>
      <vt:lpstr>The “Creed” of Moralistic Therapeutic Deism </vt:lpstr>
      <vt:lpstr>A Consequential Faith: Exemplary Youth Ministry Study (2003) </vt:lpstr>
      <vt:lpstr>Young People &amp; Consequential Faith</vt:lpstr>
    </vt:vector>
  </TitlesOfParts>
  <Company>Wartburg Theological Seminary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Study of Youth and Religion</dc:title>
  <dc:creator>Nathan Frambach</dc:creator>
  <cp:lastModifiedBy>Nathan Frambach</cp:lastModifiedBy>
  <cp:revision>15</cp:revision>
  <dcterms:created xsi:type="dcterms:W3CDTF">2011-09-09T14:08:36Z</dcterms:created>
  <dcterms:modified xsi:type="dcterms:W3CDTF">2011-09-19T01:20:47Z</dcterms:modified>
</cp:coreProperties>
</file>